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96" r:id="rId3"/>
    <p:sldId id="257" r:id="rId4"/>
    <p:sldId id="261" r:id="rId5"/>
    <p:sldId id="297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6" r:id="rId21"/>
    <p:sldId id="317" r:id="rId22"/>
    <p:sldId id="313" r:id="rId23"/>
    <p:sldId id="318" r:id="rId24"/>
    <p:sldId id="314" r:id="rId25"/>
    <p:sldId id="315" r:id="rId26"/>
    <p:sldId id="279" r:id="rId27"/>
    <p:sldId id="266" r:id="rId28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99C3BD-6DC2-4C41-AF3F-B51FC822742A}">
  <a:tblStyle styleId="{7299C3BD-6DC2-4C41-AF3F-B51FC82274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6177D0-E0E2-4E62-8664-CC1F899A303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547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785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786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30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515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100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693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766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298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154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001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859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273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357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398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73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409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96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418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87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463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235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C3CE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ppsloveworld.com/c/100/253/c-sending-image-through-socket" TargetMode="External"/><Relationship Id="rId13" Type="http://schemas.openxmlformats.org/officeDocument/2006/relationships/hyperlink" Target="https://github.com/AtmegaBuzz/weebserver" TargetMode="External"/><Relationship Id="rId3" Type="http://schemas.openxmlformats.org/officeDocument/2006/relationships/hyperlink" Target="https://gist.github.com/natcl/3d881d00a56c8a961e6dab8ba51a5a37" TargetMode="External"/><Relationship Id="rId7" Type="http://schemas.openxmlformats.org/officeDocument/2006/relationships/hyperlink" Target="https://emalsha.wordpress.com/2016/11/24/how-create-http-server-using-python-socket-part-ii/" TargetMode="External"/><Relationship Id="rId12" Type="http://schemas.openxmlformats.org/officeDocument/2006/relationships/hyperlink" Target="https://stackoverflow.com/questions/24194961/how-do-i-use-setsockoptso-reuseaddr" TargetMode="Externa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.to/fmtweisszwerg/cc-how-to-get-all-interface-addresses-on-the-local-device-3pki" TargetMode="External"/><Relationship Id="rId11" Type="http://schemas.openxmlformats.org/officeDocument/2006/relationships/hyperlink" Target="https://www.geeksforgeeks.org/socket-programming-cc/" TargetMode="External"/><Relationship Id="rId5" Type="http://schemas.openxmlformats.org/officeDocument/2006/relationships/hyperlink" Target="https://docs.docker.com/compose/compose-file/compose-file-v3/" TargetMode="External"/><Relationship Id="rId15" Type="http://schemas.openxmlformats.org/officeDocument/2006/relationships/hyperlink" Target="https://aws.amazon.com/vi/docker/" TargetMode="External"/><Relationship Id="rId10" Type="http://schemas.openxmlformats.org/officeDocument/2006/relationships/hyperlink" Target="https://stackoverflow.com/questions/8257714/how-to-convert-an-int-to-string-in-c" TargetMode="External"/><Relationship Id="rId4" Type="http://schemas.openxmlformats.org/officeDocument/2006/relationships/hyperlink" Target="https://docs.docker.com/compose/gettingstarted/" TargetMode="External"/><Relationship Id="rId9" Type="http://schemas.openxmlformats.org/officeDocument/2006/relationships/hyperlink" Target="https://bruinsslot.jp/post/simple-http-webserver-in-c/" TargetMode="External"/><Relationship Id="rId14" Type="http://schemas.openxmlformats.org/officeDocument/2006/relationships/hyperlink" Target="https://github.com/TheHellhand/Socket_WebServe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1263638" y="1518498"/>
            <a:ext cx="6714000" cy="1159800"/>
          </a:xfr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rgbClr val="002060"/>
                </a:solidFill>
                <a:latin typeface="Muli"/>
                <a:cs typeface="Times New Roman" panose="02020603050405020304" pitchFamily="18" charset="0"/>
              </a:rPr>
              <a:t>XÂY DỰNG MÁY CHỦ WEB SỬ DỤNG UNIX SOCKET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B3E12D8-423F-AF8A-5710-A070AB021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67" y="-368129"/>
            <a:ext cx="5198772" cy="2271863"/>
          </a:xfrm>
          <a:prstGeom prst="rect">
            <a:avLst/>
          </a:prstGeom>
        </p:spPr>
      </p:pic>
      <p:sp>
        <p:nvSpPr>
          <p:cNvPr id="3" name="Google Shape;60;p12">
            <a:extLst>
              <a:ext uri="{FF2B5EF4-FFF2-40B4-BE49-F238E27FC236}">
                <a16:creationId xmlns:a16="http://schemas.microsoft.com/office/drawing/2014/main" id="{C371397A-F21C-76A4-F9BC-6E70C004664F}"/>
              </a:ext>
            </a:extLst>
          </p:cNvPr>
          <p:cNvSpPr txBox="1">
            <a:spLocks/>
          </p:cNvSpPr>
          <p:nvPr/>
        </p:nvSpPr>
        <p:spPr>
          <a:xfrm>
            <a:off x="1263637" y="3114339"/>
            <a:ext cx="6714000" cy="67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accent4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000" dirty="0" err="1">
                <a:solidFill>
                  <a:srgbClr val="002060"/>
                </a:solidFill>
                <a:latin typeface="Muli"/>
                <a:cs typeface="Times New Roman" panose="02020603050405020304" pitchFamily="18" charset="0"/>
              </a:rPr>
              <a:t>Môn</a:t>
            </a:r>
            <a:r>
              <a:rPr lang="en-US" sz="3000" dirty="0">
                <a:solidFill>
                  <a:srgbClr val="002060"/>
                </a:solidFill>
                <a:latin typeface="Muli"/>
                <a:cs typeface="Times New Roman" panose="02020603050405020304" pitchFamily="18" charset="0"/>
              </a:rPr>
              <a:t>: </a:t>
            </a:r>
            <a:r>
              <a:rPr lang="en-US" sz="3000" dirty="0" err="1">
                <a:solidFill>
                  <a:srgbClr val="002060"/>
                </a:solidFill>
                <a:latin typeface="Muli"/>
                <a:cs typeface="Times New Roman" panose="02020603050405020304" pitchFamily="18" charset="0"/>
              </a:rPr>
              <a:t>Lập</a:t>
            </a:r>
            <a:r>
              <a:rPr lang="en-US" sz="3000" dirty="0">
                <a:solidFill>
                  <a:srgbClr val="002060"/>
                </a:solidFill>
                <a:latin typeface="Muli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Muli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solidFill>
                  <a:srgbClr val="002060"/>
                </a:solidFill>
                <a:latin typeface="Muli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02060"/>
                </a:solidFill>
                <a:latin typeface="Muli"/>
                <a:cs typeface="Times New Roman" panose="02020603050405020304" pitchFamily="18" charset="0"/>
              </a:rPr>
              <a:t>mạng</a:t>
            </a:r>
            <a:endParaRPr lang="en-US" sz="3000" dirty="0">
              <a:solidFill>
                <a:srgbClr val="002060"/>
              </a:solidFill>
              <a:latin typeface="Muli"/>
              <a:cs typeface="Times New Roman" panose="02020603050405020304" pitchFamily="18" charset="0"/>
            </a:endParaRPr>
          </a:p>
        </p:txBody>
      </p:sp>
      <p:sp>
        <p:nvSpPr>
          <p:cNvPr id="4" name="Google Shape;689;p48">
            <a:extLst>
              <a:ext uri="{FF2B5EF4-FFF2-40B4-BE49-F238E27FC236}">
                <a16:creationId xmlns:a16="http://schemas.microsoft.com/office/drawing/2014/main" id="{01092840-134B-BBD7-CE10-DB72439213F5}"/>
              </a:ext>
            </a:extLst>
          </p:cNvPr>
          <p:cNvSpPr/>
          <p:nvPr/>
        </p:nvSpPr>
        <p:spPr>
          <a:xfrm>
            <a:off x="479033" y="235673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91;p48">
            <a:extLst>
              <a:ext uri="{FF2B5EF4-FFF2-40B4-BE49-F238E27FC236}">
                <a16:creationId xmlns:a16="http://schemas.microsoft.com/office/drawing/2014/main" id="{16706B20-DC64-0DF0-FC42-D5859DA99AC2}"/>
              </a:ext>
            </a:extLst>
          </p:cNvPr>
          <p:cNvSpPr/>
          <p:nvPr/>
        </p:nvSpPr>
        <p:spPr>
          <a:xfrm>
            <a:off x="924268" y="743934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90;p48">
            <a:extLst>
              <a:ext uri="{FF2B5EF4-FFF2-40B4-BE49-F238E27FC236}">
                <a16:creationId xmlns:a16="http://schemas.microsoft.com/office/drawing/2014/main" id="{EEAE6443-C919-0F3F-478A-8A23D217DC86}"/>
              </a:ext>
            </a:extLst>
          </p:cNvPr>
          <p:cNvSpPr/>
          <p:nvPr/>
        </p:nvSpPr>
        <p:spPr>
          <a:xfrm>
            <a:off x="7433110" y="648019"/>
            <a:ext cx="1089055" cy="676022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CDD48E2C-117F-3860-C3A0-23DDF8BC4F38}"/>
              </a:ext>
            </a:extLst>
          </p:cNvPr>
          <p:cNvSpPr txBox="1">
            <a:spLocks/>
          </p:cNvSpPr>
          <p:nvPr/>
        </p:nvSpPr>
        <p:spPr>
          <a:xfrm>
            <a:off x="3336273" y="3450544"/>
            <a:ext cx="2471454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Đọc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tin Request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346CA-F22C-D85A-C7C2-11DB3F956E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37"/>
          <a:stretch/>
        </p:blipFill>
        <p:spPr>
          <a:xfrm>
            <a:off x="1318281" y="957362"/>
            <a:ext cx="6729413" cy="23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1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CDD48E2C-117F-3860-C3A0-23DDF8BC4F38}"/>
              </a:ext>
            </a:extLst>
          </p:cNvPr>
          <p:cNvSpPr txBox="1">
            <a:spLocks/>
          </p:cNvSpPr>
          <p:nvPr/>
        </p:nvSpPr>
        <p:spPr>
          <a:xfrm>
            <a:off x="3336273" y="3612469"/>
            <a:ext cx="2471454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Request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“GET”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83D8D92-DB74-37E1-AA1A-64CEE878A3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28"/>
          <a:stretch/>
        </p:blipFill>
        <p:spPr>
          <a:xfrm>
            <a:off x="1281112" y="665601"/>
            <a:ext cx="6910388" cy="288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0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CDD48E2C-117F-3860-C3A0-23DDF8BC4F38}"/>
              </a:ext>
            </a:extLst>
          </p:cNvPr>
          <p:cNvSpPr txBox="1">
            <a:spLocks/>
          </p:cNvSpPr>
          <p:nvPr/>
        </p:nvSpPr>
        <p:spPr>
          <a:xfrm>
            <a:off x="6478450" y="1306998"/>
            <a:ext cx="2588277" cy="93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void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completeGETfile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31095AA-0F2F-2C1B-4A39-FE002942F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071"/>
          <a:stretch/>
        </p:blipFill>
        <p:spPr>
          <a:xfrm>
            <a:off x="365895" y="725911"/>
            <a:ext cx="6353992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0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CDD48E2C-117F-3860-C3A0-23DDF8BC4F38}"/>
              </a:ext>
            </a:extLst>
          </p:cNvPr>
          <p:cNvSpPr txBox="1">
            <a:spLocks/>
          </p:cNvSpPr>
          <p:nvPr/>
        </p:nvSpPr>
        <p:spPr>
          <a:xfrm>
            <a:off x="5798485" y="1751948"/>
            <a:ext cx="2471454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char *mine()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D2B0BB9-73EF-7A97-7F58-F5ECB2070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0" y="725911"/>
            <a:ext cx="5158790" cy="405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2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CDD48E2C-117F-3860-C3A0-23DDF8BC4F38}"/>
              </a:ext>
            </a:extLst>
          </p:cNvPr>
          <p:cNvSpPr txBox="1">
            <a:spLocks/>
          </p:cNvSpPr>
          <p:nvPr/>
        </p:nvSpPr>
        <p:spPr>
          <a:xfrm>
            <a:off x="6238288" y="1632886"/>
            <a:ext cx="2471454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void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serverSendGET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3CC8D2B-78D0-84C8-8EEF-1F687E6E0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940"/>
          <a:stretch/>
        </p:blipFill>
        <p:spPr>
          <a:xfrm>
            <a:off x="464283" y="962023"/>
            <a:ext cx="5666708" cy="31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4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9DFA9E40-0A55-8F82-2C89-9DBB8852F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89" r="26655"/>
          <a:stretch/>
        </p:blipFill>
        <p:spPr>
          <a:xfrm>
            <a:off x="1446727" y="933450"/>
            <a:ext cx="6706673" cy="2060275"/>
          </a:xfrm>
          <a:prstGeom prst="rect">
            <a:avLst/>
          </a:prstGeom>
        </p:spPr>
      </p:pic>
      <p:sp>
        <p:nvSpPr>
          <p:cNvPr id="5" name="Google Shape;81;p15">
            <a:extLst>
              <a:ext uri="{FF2B5EF4-FFF2-40B4-BE49-F238E27FC236}">
                <a16:creationId xmlns:a16="http://schemas.microsoft.com/office/drawing/2014/main" id="{836BB117-7B7A-82C1-F37E-8829EA6A8262}"/>
              </a:ext>
            </a:extLst>
          </p:cNvPr>
          <p:cNvSpPr txBox="1">
            <a:spLocks/>
          </p:cNvSpPr>
          <p:nvPr/>
        </p:nvSpPr>
        <p:spPr>
          <a:xfrm>
            <a:off x="3445811" y="3196937"/>
            <a:ext cx="2471454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Nếu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Request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“POST”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01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sp>
        <p:nvSpPr>
          <p:cNvPr id="5" name="Google Shape;81;p15">
            <a:extLst>
              <a:ext uri="{FF2B5EF4-FFF2-40B4-BE49-F238E27FC236}">
                <a16:creationId xmlns:a16="http://schemas.microsoft.com/office/drawing/2014/main" id="{836BB117-7B7A-82C1-F37E-8829EA6A8262}"/>
              </a:ext>
            </a:extLst>
          </p:cNvPr>
          <p:cNvSpPr txBox="1">
            <a:spLocks/>
          </p:cNvSpPr>
          <p:nvPr/>
        </p:nvSpPr>
        <p:spPr>
          <a:xfrm>
            <a:off x="3436286" y="2906944"/>
            <a:ext cx="2471454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int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checkLogin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C6A8FD-6C83-427B-64E3-51B48C1EB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" r="18555"/>
          <a:stretch/>
        </p:blipFill>
        <p:spPr>
          <a:xfrm>
            <a:off x="848329" y="1070394"/>
            <a:ext cx="7447342" cy="15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sp>
        <p:nvSpPr>
          <p:cNvPr id="5" name="Google Shape;81;p15">
            <a:extLst>
              <a:ext uri="{FF2B5EF4-FFF2-40B4-BE49-F238E27FC236}">
                <a16:creationId xmlns:a16="http://schemas.microsoft.com/office/drawing/2014/main" id="{836BB117-7B7A-82C1-F37E-8829EA6A8262}"/>
              </a:ext>
            </a:extLst>
          </p:cNvPr>
          <p:cNvSpPr txBox="1">
            <a:spLocks/>
          </p:cNvSpPr>
          <p:nvPr/>
        </p:nvSpPr>
        <p:spPr>
          <a:xfrm>
            <a:off x="3131486" y="3400149"/>
            <a:ext cx="3088340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void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completePOSTFile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C81EF76-3C60-8BD4-8FD6-15D846A18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77" r="20980"/>
          <a:stretch/>
        </p:blipFill>
        <p:spPr>
          <a:xfrm>
            <a:off x="1097318" y="928501"/>
            <a:ext cx="7225587" cy="243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3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sp>
        <p:nvSpPr>
          <p:cNvPr id="5" name="Google Shape;81;p15">
            <a:extLst>
              <a:ext uri="{FF2B5EF4-FFF2-40B4-BE49-F238E27FC236}">
                <a16:creationId xmlns:a16="http://schemas.microsoft.com/office/drawing/2014/main" id="{836BB117-7B7A-82C1-F37E-8829EA6A8262}"/>
              </a:ext>
            </a:extLst>
          </p:cNvPr>
          <p:cNvSpPr txBox="1">
            <a:spLocks/>
          </p:cNvSpPr>
          <p:nvPr/>
        </p:nvSpPr>
        <p:spPr>
          <a:xfrm>
            <a:off x="3164823" y="3106441"/>
            <a:ext cx="3088340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void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serverSendPOST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CEA4980-F52A-764D-DF95-ECC6FAAD8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607" r="20373"/>
          <a:stretch/>
        </p:blipFill>
        <p:spPr>
          <a:xfrm>
            <a:off x="1200150" y="1225426"/>
            <a:ext cx="7281073" cy="1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1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Google Shape;81;p15">
            <a:extLst>
              <a:ext uri="{FF2B5EF4-FFF2-40B4-BE49-F238E27FC236}">
                <a16:creationId xmlns:a16="http://schemas.microsoft.com/office/drawing/2014/main" id="{63D8A994-CE2F-F22F-2815-45B4D521F449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11BE626-857B-14C6-0DD7-31541FC18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EE860-178F-01C8-CCC9-5BCD3466C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088" y="824499"/>
            <a:ext cx="5445799" cy="322692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FD5E7432-FC72-E28A-CF7E-1BCC3527A1B4}"/>
              </a:ext>
            </a:extLst>
          </p:cNvPr>
          <p:cNvSpPr txBox="1">
            <a:spLocks/>
          </p:cNvSpPr>
          <p:nvPr/>
        </p:nvSpPr>
        <p:spPr>
          <a:xfrm>
            <a:off x="2969805" y="3935678"/>
            <a:ext cx="3088340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Trang index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98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1069086" y="512851"/>
            <a:ext cx="6593700" cy="2960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800" b="1" dirty="0">
                <a:solidFill>
                  <a:srgbClr val="00206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Team</a:t>
            </a: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800" b="1" dirty="0">
                <a:solidFill>
                  <a:srgbClr val="00206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Lê Văn - 1712897</a:t>
            </a: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800" b="1" dirty="0">
                <a:solidFill>
                  <a:srgbClr val="00206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Phạm Ngọc Minh – 18120059</a:t>
            </a: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800" b="1" dirty="0">
                <a:solidFill>
                  <a:srgbClr val="00206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Trần Trung Hậu - 18120360</a:t>
            </a: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800" b="1" dirty="0">
                <a:solidFill>
                  <a:srgbClr val="00206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Bùi Lê Tuấn Anh - 19120163</a:t>
            </a: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800" b="1" dirty="0">
                <a:solidFill>
                  <a:srgbClr val="002060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Phạm Anh Khoa – 19120257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97AEC10-1D06-4890-0E91-3A4CBA2CC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46" y="3926076"/>
            <a:ext cx="2471454" cy="10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36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Google Shape;81;p15">
            <a:extLst>
              <a:ext uri="{FF2B5EF4-FFF2-40B4-BE49-F238E27FC236}">
                <a16:creationId xmlns:a16="http://schemas.microsoft.com/office/drawing/2014/main" id="{63D8A994-CE2F-F22F-2815-45B4D521F449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11BE626-857B-14C6-0DD7-31541FC18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335F8A-2E6B-AE98-2ACC-6D1EA0D48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38" y="698671"/>
            <a:ext cx="5898104" cy="3511754"/>
          </a:xfrm>
          <a:prstGeom prst="rect">
            <a:avLst/>
          </a:prstGeom>
        </p:spPr>
      </p:pic>
      <p:sp>
        <p:nvSpPr>
          <p:cNvPr id="3" name="Google Shape;81;p15">
            <a:extLst>
              <a:ext uri="{FF2B5EF4-FFF2-40B4-BE49-F238E27FC236}">
                <a16:creationId xmlns:a16="http://schemas.microsoft.com/office/drawing/2014/main" id="{83BC8201-A297-91E8-6691-6FB24B8EE5A0}"/>
              </a:ext>
            </a:extLst>
          </p:cNvPr>
          <p:cNvSpPr txBox="1">
            <a:spLocks/>
          </p:cNvSpPr>
          <p:nvPr/>
        </p:nvSpPr>
        <p:spPr>
          <a:xfrm>
            <a:off x="2912655" y="4116425"/>
            <a:ext cx="3088340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Trang Login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" name="Google Shape;81;p15">
            <a:extLst>
              <a:ext uri="{FF2B5EF4-FFF2-40B4-BE49-F238E27FC236}">
                <a16:creationId xmlns:a16="http://schemas.microsoft.com/office/drawing/2014/main" id="{63D8A994-CE2F-F22F-2815-45B4D521F449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11BE626-857B-14C6-0DD7-31541FC18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6AB921-0BAA-F7B5-F173-410FFCE22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83" y="656578"/>
            <a:ext cx="7078824" cy="3568908"/>
          </a:xfrm>
          <a:prstGeom prst="rect">
            <a:avLst/>
          </a:prstGeom>
        </p:spPr>
      </p:pic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A99DC10E-924F-829B-BC72-6CF10FBEC83D}"/>
              </a:ext>
            </a:extLst>
          </p:cNvPr>
          <p:cNvSpPr txBox="1">
            <a:spLocks/>
          </p:cNvSpPr>
          <p:nvPr/>
        </p:nvSpPr>
        <p:spPr>
          <a:xfrm>
            <a:off x="2912655" y="4116425"/>
            <a:ext cx="3088340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Trang images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1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0" name="Google Shape;81;p15">
            <a:extLst>
              <a:ext uri="{FF2B5EF4-FFF2-40B4-BE49-F238E27FC236}">
                <a16:creationId xmlns:a16="http://schemas.microsoft.com/office/drawing/2014/main" id="{3F9879CA-868C-E2C7-4B14-9752F53CF5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56758B3-4C29-8347-F999-53ED8452A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19" y="604106"/>
            <a:ext cx="3756986" cy="4038950"/>
          </a:xfrm>
          <a:prstGeom prst="rect">
            <a:avLst/>
          </a:prstGeom>
        </p:spPr>
      </p:pic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4F51F550-07D1-4222-CB1F-E02CA284924B}"/>
              </a:ext>
            </a:extLst>
          </p:cNvPr>
          <p:cNvSpPr txBox="1">
            <a:spLocks/>
          </p:cNvSpPr>
          <p:nvPr/>
        </p:nvSpPr>
        <p:spPr>
          <a:xfrm>
            <a:off x="4829746" y="1793024"/>
            <a:ext cx="2471454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Makefile</a:t>
            </a:r>
            <a:endParaRPr lang="en-US" sz="15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D1AAD76-D562-1E76-0AA0-9817D6E17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0" name="Google Shape;81;p15">
            <a:extLst>
              <a:ext uri="{FF2B5EF4-FFF2-40B4-BE49-F238E27FC236}">
                <a16:creationId xmlns:a16="http://schemas.microsoft.com/office/drawing/2014/main" id="{3F9879CA-868C-E2C7-4B14-9752F53CF5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4F51F550-07D1-4222-CB1F-E02CA284924B}"/>
              </a:ext>
            </a:extLst>
          </p:cNvPr>
          <p:cNvSpPr txBox="1">
            <a:spLocks/>
          </p:cNvSpPr>
          <p:nvPr/>
        </p:nvSpPr>
        <p:spPr>
          <a:xfrm>
            <a:off x="4829746" y="1793024"/>
            <a:ext cx="2471454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Dockerfile</a:t>
            </a:r>
            <a:endParaRPr lang="en-US" sz="15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D1AAD76-D562-1E76-0AA0-9817D6E1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pic>
        <p:nvPicPr>
          <p:cNvPr id="2" name="Hình ảnh 31">
            <a:extLst>
              <a:ext uri="{FF2B5EF4-FFF2-40B4-BE49-F238E27FC236}">
                <a16:creationId xmlns:a16="http://schemas.microsoft.com/office/drawing/2014/main" id="{8C8CE3C4-1C14-CF67-9125-F25CB29C3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975" y="937475"/>
            <a:ext cx="32480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0" name="Google Shape;81;p15">
            <a:extLst>
              <a:ext uri="{FF2B5EF4-FFF2-40B4-BE49-F238E27FC236}">
                <a16:creationId xmlns:a16="http://schemas.microsoft.com/office/drawing/2014/main" id="{3F9879CA-868C-E2C7-4B14-9752F53CF5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4F51F550-07D1-4222-CB1F-E02CA284924B}"/>
              </a:ext>
            </a:extLst>
          </p:cNvPr>
          <p:cNvSpPr txBox="1">
            <a:spLocks/>
          </p:cNvSpPr>
          <p:nvPr/>
        </p:nvSpPr>
        <p:spPr>
          <a:xfrm>
            <a:off x="4829746" y="1814489"/>
            <a:ext cx="2471454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Docker_Compose</a:t>
            </a:r>
            <a:endParaRPr lang="en-US" sz="15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D1AAD76-D562-1E76-0AA0-9817D6E1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A5AFC48-F621-BA31-3D91-43A00CAFE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454" y="600887"/>
            <a:ext cx="2876548" cy="42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0" name="Google Shape;81;p15">
            <a:extLst>
              <a:ext uri="{FF2B5EF4-FFF2-40B4-BE49-F238E27FC236}">
                <a16:creationId xmlns:a16="http://schemas.microsoft.com/office/drawing/2014/main" id="{3F9879CA-868C-E2C7-4B14-9752F53CF5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3.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D1AAD76-D562-1E76-0AA0-9817D6E1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C7AB92F-BF59-7CB6-6DFD-4BF90BE74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933" y="621987"/>
            <a:ext cx="4586287" cy="37528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3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Google Shape;81;p15">
            <a:extLst>
              <a:ext uri="{FF2B5EF4-FFF2-40B4-BE49-F238E27FC236}">
                <a16:creationId xmlns:a16="http://schemas.microsoft.com/office/drawing/2014/main" id="{D621C950-34B2-D016-8385-F5DDD1DC9C3E}"/>
              </a:ext>
            </a:extLst>
          </p:cNvPr>
          <p:cNvSpPr txBox="1">
            <a:spLocks/>
          </p:cNvSpPr>
          <p:nvPr/>
        </p:nvSpPr>
        <p:spPr>
          <a:xfrm>
            <a:off x="1699671" y="228650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tham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khảo</a:t>
            </a:r>
            <a:endParaRPr lang="en-US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9E52FF13-5A43-F4FC-FEDD-BC45CBEEF5EA}"/>
              </a:ext>
            </a:extLst>
          </p:cNvPr>
          <p:cNvSpPr txBox="1">
            <a:spLocks/>
          </p:cNvSpPr>
          <p:nvPr/>
        </p:nvSpPr>
        <p:spPr>
          <a:xfrm>
            <a:off x="690628" y="621791"/>
            <a:ext cx="5080379" cy="3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3" tooltip="https://gist.github.com/natcl/3d881d00a56c8a961e6dab8ba51a5a37"/>
              </a:rPr>
              <a:t>https://gist.github.com/natcl/3d881d00a56c8a961e6dab8ba51a5a37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4" tooltip="https://docs.docker.com/compose/gettingstarted/"/>
              </a:rPr>
              <a:t>https://docs.docker.com/compose/gettingstarted/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5" tooltip="https://docs.docker.com/compose/compose-file/compose-file-v3/"/>
              </a:rPr>
              <a:t>https://docs.docker.com/compose/compose-file/compose-file-v3/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6" tooltip="https://dev.to/fmtweisszwerg/cc-how-to-get-all-interface-addresses-on-the-local-device-3pki"/>
              </a:rPr>
              <a:t>https://dev.to/fmtweisszwerg/cc-how-to-get-all-interface-addresses-on-the-local-device-3pki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7" tooltip="https://emalsha.wordpress.com/2016/11/24/how-create-http-server-using-python-socket-part-ii/"/>
              </a:rPr>
              <a:t>https://emalsha.wordpress.com/2016/11/24/how-create-http-server-using-python-socket-part-ii/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8" tooltip="https://www.appsloveworld.com/c/100/253/c-sending-image-through-socket"/>
              </a:rPr>
              <a:t>https://www.appsloveworld.com/c/100/253/c-sending-image-through-socket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9" tooltip="https://bruinsslot.jp/post/simple-http-webserver-in-c/"/>
              </a:rPr>
              <a:t>https://bruinsslot.jp/post/simple-http-webserver-in-c/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10" tooltip="https://stackoverflow.com/questions/8257714/how-to-convert-an-int-to-string-in-c"/>
              </a:rPr>
              <a:t>https://stackoverflow.com/questions/8257714/how-to-convert-an-int-to-string-in-c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11" tooltip="https://www.geeksforgeeks.org/socket-programming-cc/"/>
              </a:rPr>
              <a:t>https://www.geeksforgeeks.org/socket-programming-cc/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12" tooltip="https://stackoverflow.com/questions/24194961/how-do-i-use-setsockoptso-reuseaddr"/>
              </a:rPr>
              <a:t>https://stackoverflow.com/questions/24194961/how-do-i-use-setsockoptso-reuseaddr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13" tooltip="https://github.com/AtmegaBuzz/weebserver"/>
              </a:rPr>
              <a:t>https://github.com/AtmegaBuzz/weebserver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14" tooltip="https://github.com/TheHellhand/Socket_WebServer"/>
              </a:rPr>
              <a:t>https://github.com/TheHellhand/Socket_WebServer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7F85F5"/>
                </a:solidFill>
                <a:effectLst/>
                <a:hlinkClick r:id="rId15" tooltip="https://aws.amazon.com/vi/docker/"/>
              </a:rPr>
              <a:t>https://aws.amazon.com/vi/docker/</a:t>
            </a:r>
            <a:endParaRPr lang="en-US" sz="1100" b="0" i="0" dirty="0">
              <a:solidFill>
                <a:srgbClr val="FFFFFF"/>
              </a:solidFill>
              <a:effectLst/>
            </a:endParaRPr>
          </a:p>
          <a:p>
            <a:pPr algn="l"/>
            <a:endParaRPr lang="en-US" sz="1100" b="0" i="0" dirty="0">
              <a:effectLst/>
            </a:endParaRPr>
          </a:p>
          <a:p>
            <a:pPr algn="l"/>
            <a:endParaRPr lang="en-US" sz="1100" b="0" i="0" dirty="0">
              <a:effectLst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0E2093A-BC79-62B0-F428-E2278BE02F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 idx="4294967295"/>
          </p:nvPr>
        </p:nvSpPr>
        <p:spPr>
          <a:xfrm>
            <a:off x="2522450" y="1136100"/>
            <a:ext cx="4542900" cy="3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dirty="0"/>
              <a:t>Thanks for Watching</a:t>
            </a:r>
            <a:endParaRPr sz="5000" b="0" dirty="0"/>
          </a:p>
        </p:txBody>
      </p:sp>
      <p:sp>
        <p:nvSpPr>
          <p:cNvPr id="138" name="Google Shape;138;p22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27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81;p15">
            <a:extLst>
              <a:ext uri="{FF2B5EF4-FFF2-40B4-BE49-F238E27FC236}">
                <a16:creationId xmlns:a16="http://schemas.microsoft.com/office/drawing/2014/main" id="{90396304-C306-1B8D-ACE4-661ADCA3569E}"/>
              </a:ext>
            </a:extLst>
          </p:cNvPr>
          <p:cNvSpPr txBox="1">
            <a:spLocks/>
          </p:cNvSpPr>
          <p:nvPr/>
        </p:nvSpPr>
        <p:spPr>
          <a:xfrm>
            <a:off x="1549753" y="449222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Lục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D22AB193-0309-40F3-E7C5-E761932BCA3E}"/>
              </a:ext>
            </a:extLst>
          </p:cNvPr>
          <p:cNvSpPr txBox="1">
            <a:spLocks/>
          </p:cNvSpPr>
          <p:nvPr/>
        </p:nvSpPr>
        <p:spPr>
          <a:xfrm>
            <a:off x="448608" y="1292787"/>
            <a:ext cx="6596135" cy="245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trang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9CF6CA8-1F6D-CA8A-42DA-060902BE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46" y="3913197"/>
            <a:ext cx="2471454" cy="10800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847309" y="176979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691009-0FE0-ECE2-9F05-823B905F74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831" b="2484"/>
          <a:stretch/>
        </p:blipFill>
        <p:spPr>
          <a:xfrm>
            <a:off x="2228309" y="1039006"/>
            <a:ext cx="4569189" cy="2683158"/>
          </a:xfrm>
          <a:prstGeom prst="rect">
            <a:avLst/>
          </a:prstGeom>
        </p:spPr>
      </p:pic>
      <p:sp>
        <p:nvSpPr>
          <p:cNvPr id="10" name="Google Shape;81;p15">
            <a:extLst>
              <a:ext uri="{FF2B5EF4-FFF2-40B4-BE49-F238E27FC236}">
                <a16:creationId xmlns:a16="http://schemas.microsoft.com/office/drawing/2014/main" id="{FE5B9AED-9273-2C60-8FC2-67B213AC3C91}"/>
              </a:ext>
            </a:extLst>
          </p:cNvPr>
          <p:cNvSpPr txBox="1">
            <a:spLocks/>
          </p:cNvSpPr>
          <p:nvPr/>
        </p:nvSpPr>
        <p:spPr>
          <a:xfrm>
            <a:off x="1679549" y="3722164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thư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viện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endParaRPr lang="en-US" sz="15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/>
              <a:t>5</a:t>
            </a:fld>
            <a:endParaRPr b="1"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90159" y="20836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D4ECC3-134A-2B8E-46E1-10FE3C89C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385" t="-4818" r="45282" b="-21"/>
          <a:stretch/>
        </p:blipFill>
        <p:spPr>
          <a:xfrm>
            <a:off x="1389036" y="935864"/>
            <a:ext cx="5770137" cy="1761678"/>
          </a:xfrm>
          <a:prstGeom prst="rect">
            <a:avLst/>
          </a:prstGeom>
        </p:spPr>
      </p:pic>
      <p:sp>
        <p:nvSpPr>
          <p:cNvPr id="4" name="Google Shape;81;p15">
            <a:extLst>
              <a:ext uri="{FF2B5EF4-FFF2-40B4-BE49-F238E27FC236}">
                <a16:creationId xmlns:a16="http://schemas.microsoft.com/office/drawing/2014/main" id="{A91CAC07-9DA6-CC2D-BE1E-AFFC1BA060E7}"/>
              </a:ext>
            </a:extLst>
          </p:cNvPr>
          <p:cNvSpPr txBox="1">
            <a:spLocks/>
          </p:cNvSpPr>
          <p:nvPr/>
        </p:nvSpPr>
        <p:spPr>
          <a:xfrm>
            <a:off x="1824544" y="3844138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endParaRPr lang="en-US" sz="15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6ABEB60B-B12A-2416-FEA8-9894F49A1C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857" t="-5521" r="45269" b="2216"/>
          <a:stretch/>
        </p:blipFill>
        <p:spPr>
          <a:xfrm>
            <a:off x="1984827" y="2690598"/>
            <a:ext cx="5174346" cy="12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6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90159" y="354776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A4805C0-98C9-AF5E-D221-86CF99B4ED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302" t="-828" r="42215" b="-7487"/>
          <a:stretch/>
        </p:blipFill>
        <p:spPr>
          <a:xfrm>
            <a:off x="935770" y="1138239"/>
            <a:ext cx="6317357" cy="2106884"/>
          </a:xfrm>
          <a:prstGeom prst="rect">
            <a:avLst/>
          </a:prstGeom>
        </p:spPr>
      </p:pic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CDD48E2C-117F-3860-C3A0-23DDF8BC4F38}"/>
              </a:ext>
            </a:extLst>
          </p:cNvPr>
          <p:cNvSpPr txBox="1">
            <a:spLocks/>
          </p:cNvSpPr>
          <p:nvPr/>
        </p:nvSpPr>
        <p:spPr>
          <a:xfrm>
            <a:off x="1672144" y="3302098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endParaRPr lang="en-US" sz="15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9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CDD48E2C-117F-3860-C3A0-23DDF8BC4F38}"/>
              </a:ext>
            </a:extLst>
          </p:cNvPr>
          <p:cNvSpPr txBox="1">
            <a:spLocks/>
          </p:cNvSpPr>
          <p:nvPr/>
        </p:nvSpPr>
        <p:spPr>
          <a:xfrm>
            <a:off x="5712063" y="1313548"/>
            <a:ext cx="3685423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int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showIP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()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E1E4B7F-26BE-72A9-2874-C813B5740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2" b="1117"/>
          <a:stretch/>
        </p:blipFill>
        <p:spPr>
          <a:xfrm>
            <a:off x="490427" y="618349"/>
            <a:ext cx="5905611" cy="424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2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CDD48E2C-117F-3860-C3A0-23DDF8BC4F38}"/>
              </a:ext>
            </a:extLst>
          </p:cNvPr>
          <p:cNvSpPr txBox="1">
            <a:spLocks/>
          </p:cNvSpPr>
          <p:nvPr/>
        </p:nvSpPr>
        <p:spPr>
          <a:xfrm>
            <a:off x="3447261" y="3526744"/>
            <a:ext cx="2471454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Ghi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lại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địa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chỉ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Client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9DDE8ED-5ECD-FFB3-3324-0E9C4B62C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00"/>
          <a:stretch/>
        </p:blipFill>
        <p:spPr>
          <a:xfrm>
            <a:off x="1571625" y="824783"/>
            <a:ext cx="6400800" cy="25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0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3A37670-2185-5FAB-D8CA-6C0E5801A811}"/>
              </a:ext>
            </a:extLst>
          </p:cNvPr>
          <p:cNvSpPr txBox="1">
            <a:spLocks/>
          </p:cNvSpPr>
          <p:nvPr/>
        </p:nvSpPr>
        <p:spPr>
          <a:xfrm>
            <a:off x="1780634" y="144823"/>
            <a:ext cx="5666708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hàm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Webserver: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4B60029-1A88-0543-F786-8FFFF9E6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3" y="3981237"/>
            <a:ext cx="2471454" cy="1080026"/>
          </a:xfrm>
          <a:prstGeom prst="rect">
            <a:avLst/>
          </a:prstGeom>
        </p:spPr>
      </p:pic>
      <p:sp>
        <p:nvSpPr>
          <p:cNvPr id="8" name="Google Shape;81;p15">
            <a:extLst>
              <a:ext uri="{FF2B5EF4-FFF2-40B4-BE49-F238E27FC236}">
                <a16:creationId xmlns:a16="http://schemas.microsoft.com/office/drawing/2014/main" id="{CDD48E2C-117F-3860-C3A0-23DDF8BC4F38}"/>
              </a:ext>
            </a:extLst>
          </p:cNvPr>
          <p:cNvSpPr txBox="1">
            <a:spLocks/>
          </p:cNvSpPr>
          <p:nvPr/>
        </p:nvSpPr>
        <p:spPr>
          <a:xfrm>
            <a:off x="3447261" y="3526744"/>
            <a:ext cx="2471454" cy="5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Khi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tín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hiệu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5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Client </a:t>
            </a:r>
            <a:r>
              <a:rPr lang="en-US" sz="1500" b="1" dirty="0" err="1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tới</a:t>
            </a:r>
            <a:endParaRPr lang="en-US" sz="15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Muli"/>
              <a:buNone/>
            </a:pPr>
            <a:r>
              <a:rPr lang="en-US" sz="1800" b="1" dirty="0">
                <a:solidFill>
                  <a:srgbClr val="002060"/>
                </a:solidFill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vi-VN" sz="1800" b="1" dirty="0">
              <a:solidFill>
                <a:srgbClr val="002060"/>
              </a:solidFill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7B39CD0-EACD-6B49-F284-826492012F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073"/>
          <a:stretch/>
        </p:blipFill>
        <p:spPr>
          <a:xfrm>
            <a:off x="1442107" y="857749"/>
            <a:ext cx="6668431" cy="26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494B58"/>
      </a:dk1>
      <a:lt1>
        <a:srgbClr val="FFFFFF"/>
      </a:lt1>
      <a:dk2>
        <a:srgbClr val="7C7F91"/>
      </a:dk2>
      <a:lt2>
        <a:srgbClr val="DBE1E7"/>
      </a:lt2>
      <a:accent1>
        <a:srgbClr val="FBCDBE"/>
      </a:accent1>
      <a:accent2>
        <a:srgbClr val="FDDDAA"/>
      </a:accent2>
      <a:accent3>
        <a:srgbClr val="C9E4B4"/>
      </a:accent3>
      <a:accent4>
        <a:srgbClr val="ADDED4"/>
      </a:accent4>
      <a:accent5>
        <a:srgbClr val="B5D4E9"/>
      </a:accent5>
      <a:accent6>
        <a:srgbClr val="DBBDE5"/>
      </a:accent6>
      <a:hlink>
        <a:srgbClr val="7C7F9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A534C8BB878843866ACD6B8AACBFA1" ma:contentTypeVersion="10" ma:contentTypeDescription="Create a new document." ma:contentTypeScope="" ma:versionID="e06ce7232b6c0373b319a46c664eed3e">
  <xsd:schema xmlns:xsd="http://www.w3.org/2001/XMLSchema" xmlns:xs="http://www.w3.org/2001/XMLSchema" xmlns:p="http://schemas.microsoft.com/office/2006/metadata/properties" xmlns:ns2="041e7581-7e33-4521-a11b-e527f221d696" xmlns:ns3="7d1a5553-5b94-4dfc-9081-9ace1ae7aed3" targetNamespace="http://schemas.microsoft.com/office/2006/metadata/properties" ma:root="true" ma:fieldsID="aba6703c34c79e879f83e93a7b117481" ns2:_="" ns3:_="">
    <xsd:import namespace="041e7581-7e33-4521-a11b-e527f221d696"/>
    <xsd:import namespace="7d1a5553-5b94-4dfc-9081-9ace1ae7ae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1e7581-7e33-4521-a11b-e527f221d6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92b78a9-b206-4fcb-b068-1774bb0f545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a5553-5b94-4dfc-9081-9ace1ae7aed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bd1cc00-b839-4cfc-9726-6bc096202be0}" ma:internalName="TaxCatchAll" ma:showField="CatchAllData" ma:web="7d1a5553-5b94-4dfc-9081-9ace1ae7aed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d1a5553-5b94-4dfc-9081-9ace1ae7aed3" xsi:nil="true"/>
    <lcf76f155ced4ddcb4097134ff3c332f xmlns="041e7581-7e33-4521-a11b-e527f221d6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7465271-8FF1-4619-9B3F-A285D9D659BD}"/>
</file>

<file path=customXml/itemProps2.xml><?xml version="1.0" encoding="utf-8"?>
<ds:datastoreItem xmlns:ds="http://schemas.openxmlformats.org/officeDocument/2006/customXml" ds:itemID="{61265291-2128-438F-A7C4-B796B7A5BCFC}"/>
</file>

<file path=customXml/itemProps3.xml><?xml version="1.0" encoding="utf-8"?>
<ds:datastoreItem xmlns:ds="http://schemas.openxmlformats.org/officeDocument/2006/customXml" ds:itemID="{A380C681-C20A-49D2-877F-0BEC0E09EF73}"/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615</Words>
  <Application>Microsoft Office PowerPoint</Application>
  <PresentationFormat>On-screen Show (16:9)</PresentationFormat>
  <Paragraphs>141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Muli</vt:lpstr>
      <vt:lpstr>Amatic SC</vt:lpstr>
      <vt:lpstr>Times New Roman</vt:lpstr>
      <vt:lpstr>Arial</vt:lpstr>
      <vt:lpstr>Quickly template</vt:lpstr>
      <vt:lpstr>XÂY DỰNG MÁY CHỦ WEB SỬ DỤNG UNIX SOCKET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MÁY CHỦ WEB SỬ DỤNG UNIX SOCKET</dc:title>
  <dc:creator>Minh Pham Ngoc</dc:creator>
  <cp:lastModifiedBy>Minh Pham Ngoc</cp:lastModifiedBy>
  <cp:revision>6</cp:revision>
  <dcterms:modified xsi:type="dcterms:W3CDTF">2022-12-10T14:11:46Z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0x01010011A534C8BB878843866ACD6B8AACBFA1</vt:lpwstr>
  </property>
</Properties>
</file>